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4"/>
  </p:sldMasterIdLst>
  <p:notesMasterIdLst>
    <p:notesMasterId r:id="rId6"/>
  </p:notesMasterIdLst>
  <p:sldIdLst>
    <p:sldId id="846" r:id="rId5"/>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0070C0"/>
    <a:srgbClr val="FFCCFF"/>
    <a:srgbClr val="FF00FF"/>
    <a:srgbClr val="2585C9"/>
    <a:srgbClr val="00B050"/>
    <a:srgbClr val="70AD47"/>
    <a:srgbClr val="DAE3F3"/>
    <a:srgbClr val="FFF2CC"/>
    <a:srgbClr val="A8B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E86954-EC03-4532-A84D-388D267B23B3}" v="285" dt="2023-12-20T07:31:48.04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706" autoAdjust="0"/>
  </p:normalViewPr>
  <p:slideViewPr>
    <p:cSldViewPr snapToGrid="0">
      <p:cViewPr varScale="1">
        <p:scale>
          <a:sx n="108" d="100"/>
          <a:sy n="108" d="100"/>
        </p:scale>
        <p:origin x="144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6"/>
            <a:ext cx="2945448" cy="497838"/>
          </a:xfrm>
          <a:prstGeom prst="rect">
            <a:avLst/>
          </a:prstGeom>
        </p:spPr>
        <p:txBody>
          <a:bodyPr vert="horz" lIns="91270" tIns="45632" rIns="91270" bIns="4563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8" y="6"/>
            <a:ext cx="2945448" cy="497838"/>
          </a:xfrm>
          <a:prstGeom prst="rect">
            <a:avLst/>
          </a:prstGeom>
        </p:spPr>
        <p:txBody>
          <a:bodyPr vert="horz" lIns="91270" tIns="45632" rIns="91270" bIns="45632" rtlCol="0"/>
          <a:lstStyle>
            <a:lvl1pPr algn="r">
              <a:defRPr sz="1200"/>
            </a:lvl1pPr>
          </a:lstStyle>
          <a:p>
            <a:fld id="{7EE5BBA3-23BA-421E-A6B2-40CBB36E4ACA}" type="datetimeFigureOut">
              <a:rPr kumimoji="1" lang="ja-JP" altLang="en-US" smtClean="0"/>
              <a:t>2024/12/11</a:t>
            </a:fld>
            <a:endParaRPr kumimoji="1" lang="ja-JP" altLang="en-US"/>
          </a:p>
        </p:txBody>
      </p:sp>
      <p:sp>
        <p:nvSpPr>
          <p:cNvPr id="4" name="スライド イメージ プレースホルダー 3"/>
          <p:cNvSpPr>
            <a:spLocks noGrp="1" noRot="1" noChangeAspect="1"/>
          </p:cNvSpPr>
          <p:nvPr>
            <p:ph type="sldImg" idx="2"/>
          </p:nvPr>
        </p:nvSpPr>
        <p:spPr>
          <a:xfrm>
            <a:off x="977900" y="1241425"/>
            <a:ext cx="4841875" cy="3351213"/>
          </a:xfrm>
          <a:prstGeom prst="rect">
            <a:avLst/>
          </a:prstGeom>
          <a:noFill/>
          <a:ln w="12700">
            <a:solidFill>
              <a:prstClr val="black"/>
            </a:solidFill>
          </a:ln>
        </p:spPr>
        <p:txBody>
          <a:bodyPr vert="horz" lIns="91270" tIns="45632" rIns="91270" bIns="45632" rtlCol="0" anchor="ctr"/>
          <a:lstStyle/>
          <a:p>
            <a:endParaRPr lang="ja-JP" altLang="en-US"/>
          </a:p>
        </p:txBody>
      </p:sp>
      <p:sp>
        <p:nvSpPr>
          <p:cNvPr id="5" name="ノート プレースホルダー 4"/>
          <p:cNvSpPr>
            <a:spLocks noGrp="1"/>
          </p:cNvSpPr>
          <p:nvPr>
            <p:ph type="body" sz="quarter" idx="3"/>
          </p:nvPr>
        </p:nvSpPr>
        <p:spPr>
          <a:xfrm>
            <a:off x="680085" y="4777032"/>
            <a:ext cx="5437506" cy="3908187"/>
          </a:xfrm>
          <a:prstGeom prst="rect">
            <a:avLst/>
          </a:prstGeom>
        </p:spPr>
        <p:txBody>
          <a:bodyPr vert="horz" lIns="91270" tIns="45632" rIns="91270" bIns="4563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28805"/>
            <a:ext cx="2945448" cy="497838"/>
          </a:xfrm>
          <a:prstGeom prst="rect">
            <a:avLst/>
          </a:prstGeom>
        </p:spPr>
        <p:txBody>
          <a:bodyPr vert="horz" lIns="91270" tIns="45632" rIns="91270" bIns="4563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8" y="9428805"/>
            <a:ext cx="2945448" cy="497838"/>
          </a:xfrm>
          <a:prstGeom prst="rect">
            <a:avLst/>
          </a:prstGeom>
        </p:spPr>
        <p:txBody>
          <a:bodyPr vert="horz" lIns="91270" tIns="45632" rIns="91270" bIns="45632"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C9E4919-8921-4E53-817D-973F5F6DF7C1}" type="slidenum">
              <a:rPr kumimoji="1" lang="ja-JP" altLang="en-US" smtClean="0"/>
              <a:t>1</a:t>
            </a:fld>
            <a:endParaRPr kumimoji="1" lang="ja-JP" altLang="en-US"/>
          </a:p>
        </p:txBody>
      </p:sp>
    </p:spTree>
    <p:extLst>
      <p:ext uri="{BB962C8B-B14F-4D97-AF65-F5344CB8AC3E}">
        <p14:creationId xmlns:p14="http://schemas.microsoft.com/office/powerpoint/2010/main" val="3697911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04679C2E-1A88-4760-8FF1-AA9C8DE7BA0E}" type="datetime1">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50478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581ECE8-6D0E-4C07-BB67-F3E6C1D90C79}" type="datetime1">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78576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CAC2119-DB24-46C6-B4D3-923E22CE2C94}" type="datetime1">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42899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E4801D7-E274-4B5C-8218-148B6D91F34C}" type="datetime1">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6" y="6356352"/>
            <a:ext cx="2228850" cy="365125"/>
          </a:xfrm>
        </p:spPr>
        <p:txBody>
          <a:bodyPr/>
          <a:lstStyle>
            <a:lvl1pPr>
              <a:defRPr sz="2000">
                <a:solidFill>
                  <a:schemeClr val="tx1"/>
                </a:solidFill>
              </a:defRPr>
            </a:lvl1pPr>
          </a:lstStyle>
          <a:p>
            <a:fld id="{59976C32-8F02-40FE-954F-E3DC56C57746}" type="slidenum">
              <a:rPr kumimoji="1" lang="ja-JP" altLang="en-US" smtClean="0"/>
              <a:pPr/>
              <a:t>‹#›</a:t>
            </a:fld>
            <a:endParaRPr kumimoji="1" lang="ja-JP" altLang="en-US"/>
          </a:p>
        </p:txBody>
      </p:sp>
    </p:spTree>
    <p:extLst>
      <p:ext uri="{BB962C8B-B14F-4D97-AF65-F5344CB8AC3E}">
        <p14:creationId xmlns:p14="http://schemas.microsoft.com/office/powerpoint/2010/main" val="24120404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DB6EB8-B655-47F2-95F8-9A4D4F7496C9}" type="datetime1">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207768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58E0EFA-B4A3-4363-B3B2-12427901EFDE}" type="datetime1">
              <a:rPr kumimoji="1" lang="ja-JP" altLang="en-US" smtClean="0"/>
              <a:t>2024/12/11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597003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DDD825F7-FAFD-4873-B481-D0BD764A5D9F}" type="datetime1">
              <a:rPr kumimoji="1" lang="ja-JP" altLang="en-US" smtClean="0"/>
              <a:t>2024/12/11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823382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134F4948-A4FB-4BBA-8528-0A00A40EB8B3}" type="datetime1">
              <a:rPr kumimoji="1" lang="ja-JP" altLang="en-US" smtClean="0"/>
              <a:t>2024/12/11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965046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C9D613-90EF-4C13-AE73-F38923157F8A}" type="datetime1">
              <a:rPr kumimoji="1" lang="ja-JP" altLang="en-US" smtClean="0"/>
              <a:t>2024/12/11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621456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60A305-3C75-4523-88FE-1212F819FD31}" type="datetime1">
              <a:rPr kumimoji="1" lang="ja-JP" altLang="en-US" smtClean="0"/>
              <a:t>2024/12/11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691248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1B0A31-95B7-4F85-B552-695743C423A7}" type="datetime1">
              <a:rPr kumimoji="1" lang="ja-JP" altLang="en-US" smtClean="0"/>
              <a:t>2024/12/11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333117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69082-1A5B-4A4B-8245-6A1EB3D57239}" type="datetime1">
              <a:rPr kumimoji="1" lang="ja-JP" altLang="en-US" smtClean="0"/>
              <a:t>2024/12/11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55543141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extLst>
              <p:ext uri="{D42A27DB-BD31-4B8C-83A1-F6EECF244321}">
                <p14:modId xmlns:p14="http://schemas.microsoft.com/office/powerpoint/2010/main" val="3220427646"/>
              </p:ext>
            </p:extLst>
          </p:nvPr>
        </p:nvGraphicFramePr>
        <p:xfrm>
          <a:off x="51638" y="4749813"/>
          <a:ext cx="4862107" cy="116332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4026432">
                  <a:extLst>
                    <a:ext uri="{9D8B030D-6E8A-4147-A177-3AD203B41FA5}">
                      <a16:colId xmlns:a16="http://schemas.microsoft.com/office/drawing/2014/main" val="2357388432"/>
                    </a:ext>
                  </a:extLst>
                </a:gridCol>
              </a:tblGrid>
              <a:tr h="282850">
                <a:tc>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573189"/>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extLst>
              <p:ext uri="{D42A27DB-BD31-4B8C-83A1-F6EECF244321}">
                <p14:modId xmlns:p14="http://schemas.microsoft.com/office/powerpoint/2010/main" val="897055868"/>
              </p:ext>
            </p:extLst>
          </p:nvPr>
        </p:nvGraphicFramePr>
        <p:xfrm>
          <a:off x="5001167" y="2417497"/>
          <a:ext cx="4862107" cy="3073392"/>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4026432">
                  <a:extLst>
                    <a:ext uri="{9D8B030D-6E8A-4147-A177-3AD203B41FA5}">
                      <a16:colId xmlns:a16="http://schemas.microsoft.com/office/drawing/2014/main" val="2357388432"/>
                    </a:ext>
                  </a:extLst>
                </a:gridCol>
              </a:tblGrid>
              <a:tr h="32120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dirty="0">
                          <a:solidFill>
                            <a:schemeClr val="tx1"/>
                          </a:solidFill>
                          <a:latin typeface="ＭＳ 明朝" panose="02020609040205080304" pitchFamily="17" charset="-128"/>
                          <a:ea typeface="ＭＳ 明朝" panose="02020609040205080304" pitchFamily="17" charset="-128"/>
                        </a:rPr>
                        <a:t>GAP</a:t>
                      </a:r>
                      <a:r>
                        <a:rPr kumimoji="1" lang="ja-JP" altLang="en-US" sz="1200" b="0" dirty="0">
                          <a:solidFill>
                            <a:schemeClr val="tx1"/>
                          </a:solidFill>
                          <a:latin typeface="ＭＳ 明朝" panose="02020609040205080304" pitchFamily="17" charset="-128"/>
                          <a:ea typeface="ＭＳ 明朝" panose="02020609040205080304" pitchFamily="17" charset="-128"/>
                        </a:rPr>
                        <a:t>・</a:t>
                      </a:r>
                      <a:r>
                        <a:rPr kumimoji="1" lang="en-US" altLang="ja-JP" sz="1200" b="0" dirty="0">
                          <a:solidFill>
                            <a:schemeClr val="tx1"/>
                          </a:solidFill>
                          <a:latin typeface="ＭＳ 明朝" panose="02020609040205080304" pitchFamily="17" charset="-128"/>
                          <a:ea typeface="ＭＳ 明朝" panose="02020609040205080304" pitchFamily="17" charset="-128"/>
                        </a:rPr>
                        <a:t>HACCP</a:t>
                      </a:r>
                      <a:r>
                        <a:rPr kumimoji="1" lang="ja-JP" altLang="en-US" sz="1200" b="0" dirty="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extLst>
              <p:ext uri="{D42A27DB-BD31-4B8C-83A1-F6EECF244321}">
                <p14:modId xmlns:p14="http://schemas.microsoft.com/office/powerpoint/2010/main" val="2972663494"/>
              </p:ext>
            </p:extLst>
          </p:nvPr>
        </p:nvGraphicFramePr>
        <p:xfrm>
          <a:off x="5001167" y="1559180"/>
          <a:ext cx="4862107"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4026432">
                  <a:extLst>
                    <a:ext uri="{9D8B030D-6E8A-4147-A177-3AD203B41FA5}">
                      <a16:colId xmlns:a16="http://schemas.microsoft.com/office/drawing/2014/main" val="2357388432"/>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extLst>
              <p:ext uri="{D42A27DB-BD31-4B8C-83A1-F6EECF244321}">
                <p14:modId xmlns:p14="http://schemas.microsoft.com/office/powerpoint/2010/main" val="2965866928"/>
              </p:ext>
            </p:extLst>
          </p:nvPr>
        </p:nvGraphicFramePr>
        <p:xfrm>
          <a:off x="5002347" y="681921"/>
          <a:ext cx="4862107" cy="8280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4026432">
                  <a:extLst>
                    <a:ext uri="{9D8B030D-6E8A-4147-A177-3AD203B41FA5}">
                      <a16:colId xmlns:a16="http://schemas.microsoft.com/office/drawing/2014/main" val="2357388432"/>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endParaRPr kumimoji="1" lang="en-US" altLang="ja-JP" sz="8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extLst>
              <p:ext uri="{D42A27DB-BD31-4B8C-83A1-F6EECF244321}">
                <p14:modId xmlns:p14="http://schemas.microsoft.com/office/powerpoint/2010/main" val="736110314"/>
              </p:ext>
            </p:extLst>
          </p:nvPr>
        </p:nvGraphicFramePr>
        <p:xfrm>
          <a:off x="51639" y="3703729"/>
          <a:ext cx="4862107"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4026432">
                  <a:extLst>
                    <a:ext uri="{9D8B030D-6E8A-4147-A177-3AD203B41FA5}">
                      <a16:colId xmlns:a16="http://schemas.microsoft.com/office/drawing/2014/main" val="2357388432"/>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1938430594"/>
              </p:ext>
            </p:extLst>
          </p:nvPr>
        </p:nvGraphicFramePr>
        <p:xfrm>
          <a:off x="51639" y="1971845"/>
          <a:ext cx="4862107" cy="16764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4026432">
                  <a:extLst>
                    <a:ext uri="{9D8B030D-6E8A-4147-A177-3AD203B41FA5}">
                      <a16:colId xmlns:a16="http://schemas.microsoft.com/office/drawing/2014/main" val="2357388432"/>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　　</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0518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extLst>
              <p:ext uri="{D42A27DB-BD31-4B8C-83A1-F6EECF244321}">
                <p14:modId xmlns:p14="http://schemas.microsoft.com/office/powerpoint/2010/main" val="1026615536"/>
              </p:ext>
            </p:extLst>
          </p:nvPr>
        </p:nvGraphicFramePr>
        <p:xfrm>
          <a:off x="51639" y="681921"/>
          <a:ext cx="4862107"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4026432">
                  <a:extLst>
                    <a:ext uri="{9D8B030D-6E8A-4147-A177-3AD203B41FA5}">
                      <a16:colId xmlns:a16="http://schemas.microsoft.com/office/drawing/2014/main" val="2357388432"/>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182254"/>
            <a:ext cx="8004114" cy="400110"/>
          </a:xfrm>
          <a:prstGeom prst="rect">
            <a:avLst/>
          </a:prstGeom>
          <a:noFill/>
        </p:spPr>
        <p:txBody>
          <a:bodyPr wrap="none" lIns="91440" tIns="45720" rIns="91440" bIns="45720" rtlCol="0" anchor="t">
            <a:spAutoFit/>
          </a:bodyPr>
          <a:lstStyle/>
          <a:p>
            <a:r>
              <a:rPr kumimoji="1" lang="ja-JP" altLang="en-US" sz="2000" b="1">
                <a:latin typeface="Meiryo UI"/>
                <a:ea typeface="Meiryo UI"/>
              </a:rPr>
              <a:t>環境負荷低減のクロスコンプライアンス チェックシート</a:t>
            </a:r>
            <a:r>
              <a:rPr lang="ja-JP" altLang="en-US" sz="2000" b="1">
                <a:solidFill>
                  <a:prstClr val="black"/>
                </a:solidFill>
                <a:latin typeface="メイリオ"/>
                <a:ea typeface="メイリオ"/>
              </a:rPr>
              <a:t>（</a:t>
            </a:r>
            <a:r>
              <a:rPr kumimoji="0" lang="ja-JP" altLang="en-US" sz="2000" b="1" i="0" u="none" strike="noStrike" kern="1200" cap="none" spc="0" normalizeH="0" baseline="0" noProof="0">
                <a:ln>
                  <a:noFill/>
                </a:ln>
                <a:solidFill>
                  <a:prstClr val="black"/>
                </a:solidFill>
                <a:effectLst/>
                <a:uLnTx/>
                <a:uFillTx/>
                <a:latin typeface="メイリオ"/>
                <a:ea typeface="メイリオ"/>
              </a:rPr>
              <a:t>畜産経営体向け）</a:t>
            </a:r>
            <a:endParaRPr kumimoji="1" lang="en-US" altLang="ja-JP" sz="2000" b="1">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0" y="5968186"/>
            <a:ext cx="4839786" cy="430887"/>
          </a:xfrm>
          <a:prstGeom prst="rect">
            <a:avLst/>
          </a:prstGeom>
          <a:noFill/>
        </p:spPr>
        <p:txBody>
          <a:bodyPr wrap="none" rtlCol="0">
            <a:spAutoFit/>
          </a:bodyPr>
          <a:lstStyle/>
          <a:p>
            <a:r>
              <a:rPr kumimoji="1" lang="ja-JP" altLang="en-US" sz="1100" dirty="0">
                <a:latin typeface="ＭＳ 明朝" panose="02020609040205080304" pitchFamily="17" charset="-128"/>
                <a:ea typeface="ＭＳ 明朝" panose="02020609040205080304" pitchFamily="17" charset="-128"/>
              </a:rPr>
              <a:t>注　</a:t>
            </a:r>
            <a:r>
              <a:rPr kumimoji="1" lang="en-US" altLang="ja-JP" sz="1100" dirty="0">
                <a:latin typeface="ＭＳ 明朝" panose="02020609040205080304" pitchFamily="17" charset="-128"/>
                <a:ea typeface="ＭＳ 明朝" panose="02020609040205080304" pitchFamily="17" charset="-128"/>
              </a:rPr>
              <a:t>※</a:t>
            </a:r>
            <a:r>
              <a:rPr kumimoji="1" lang="ja-JP" altLang="en-US" sz="1100" dirty="0">
                <a:latin typeface="ＭＳ 明朝" panose="02020609040205080304" pitchFamily="17" charset="-128"/>
                <a:ea typeface="ＭＳ 明朝" panose="02020609040205080304" pitchFamily="17" charset="-128"/>
              </a:rPr>
              <a:t>の記載内容に「該当しない」場合には□にチェックしてください。</a:t>
            </a:r>
            <a:endParaRPr kumimoji="1" lang="en-US" altLang="ja-JP" sz="1100" dirty="0">
              <a:latin typeface="ＭＳ 明朝" panose="02020609040205080304" pitchFamily="17" charset="-128"/>
              <a:ea typeface="ＭＳ 明朝" panose="02020609040205080304" pitchFamily="17" charset="-128"/>
            </a:endParaRPr>
          </a:p>
          <a:p>
            <a:r>
              <a:rPr kumimoji="1" lang="ja-JP" altLang="en-US" sz="1100" dirty="0">
                <a:latin typeface="ＭＳ 明朝" panose="02020609040205080304" pitchFamily="17" charset="-128"/>
                <a:ea typeface="ＭＳ 明朝" panose="02020609040205080304" pitchFamily="17" charset="-128"/>
              </a:rPr>
              <a:t>　この場合、当該項目の申請時・報告時のチェックは不要です。</a:t>
            </a:r>
            <a:endParaRPr kumimoji="1" lang="en-US" altLang="ja-JP" sz="1100" dirty="0">
              <a:latin typeface="ＭＳ 明朝" panose="02020609040205080304" pitchFamily="17" charset="-128"/>
              <a:ea typeface="ＭＳ 明朝" panose="02020609040205080304" pitchFamily="17" charset="-128"/>
            </a:endParaRPr>
          </a:p>
        </p:txBody>
      </p:sp>
      <p:sp>
        <p:nvSpPr>
          <p:cNvPr id="10" name="テキスト ボックス 67">
            <a:extLst>
              <a:ext uri="{FF2B5EF4-FFF2-40B4-BE49-F238E27FC236}">
                <a16:creationId xmlns:a16="http://schemas.microsoft.com/office/drawing/2014/main" id="{333C7C0E-BA89-7781-AD79-7E8E38FD0D30}"/>
              </a:ext>
            </a:extLst>
          </p:cNvPr>
          <p:cNvSpPr txBox="1"/>
          <p:nvPr/>
        </p:nvSpPr>
        <p:spPr>
          <a:xfrm>
            <a:off x="0" y="6370469"/>
            <a:ext cx="5514976" cy="446276"/>
          </a:xfrm>
          <a:prstGeom prst="rect">
            <a:avLst/>
          </a:prstGeom>
          <a:noFill/>
        </p:spPr>
        <p:txBody>
          <a:bodyPr wrap="square" lIns="91440" tIns="45720" rIns="91440" bIns="4572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200" dirty="0">
                <a:latin typeface="ＭＳ 明朝" panose="02020609040205080304" pitchFamily="17" charset="-128"/>
                <a:ea typeface="ＭＳ 明朝" panose="02020609040205080304" pitchFamily="17" charset="-128"/>
              </a:rPr>
              <a:t>◆　</a:t>
            </a:r>
            <a:r>
              <a:rPr lang="ja-JP" altLang="en-US" sz="1100" dirty="0">
                <a:latin typeface="ＭＳ 明朝" panose="02020609040205080304" pitchFamily="17" charset="-128"/>
                <a:ea typeface="ＭＳ 明朝" panose="02020609040205080304" pitchFamily="17" charset="-128"/>
              </a:rPr>
              <a:t>上記はひな形であり、各事業によりチェックする取組は異なる場合があるため、　　</a:t>
            </a:r>
            <a:endParaRPr lang="en-US" altLang="ja-JP" sz="1100" dirty="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各事業の要綱・要領などでご確認ください。</a:t>
            </a:r>
            <a:endParaRPr kumimoji="1" lang="en-US" altLang="ja-JP" sz="1200" dirty="0">
              <a:latin typeface="ＭＳ 明朝" panose="02020609040205080304" pitchFamily="17" charset="-128"/>
              <a:ea typeface="ＭＳ 明朝" panose="02020609040205080304" pitchFamily="17" charset="-128"/>
            </a:endParaRPr>
          </a:p>
        </p:txBody>
      </p:sp>
      <p:graphicFrame>
        <p:nvGraphicFramePr>
          <p:cNvPr id="6" name="表 5">
            <a:extLst>
              <a:ext uri="{FF2B5EF4-FFF2-40B4-BE49-F238E27FC236}">
                <a16:creationId xmlns:a16="http://schemas.microsoft.com/office/drawing/2014/main" id="{C14EDCD3-4DEA-6441-6A54-3282F2485C5B}"/>
              </a:ext>
            </a:extLst>
          </p:cNvPr>
          <p:cNvGraphicFramePr>
            <a:graphicFrameLocks noGrp="1"/>
          </p:cNvGraphicFramePr>
          <p:nvPr>
            <p:extLst>
              <p:ext uri="{D42A27DB-BD31-4B8C-83A1-F6EECF244321}">
                <p14:modId xmlns:p14="http://schemas.microsoft.com/office/powerpoint/2010/main" val="3750266350"/>
              </p:ext>
            </p:extLst>
          </p:nvPr>
        </p:nvGraphicFramePr>
        <p:xfrm>
          <a:off x="5479058" y="5539325"/>
          <a:ext cx="3940150" cy="1277420"/>
        </p:xfrm>
        <a:graphic>
          <a:graphicData uri="http://schemas.openxmlformats.org/drawingml/2006/table">
            <a:tbl>
              <a:tblPr firstRow="1" bandRow="1">
                <a:tableStyleId>{5C22544A-7EE6-4342-B048-85BDC9FD1C3A}</a:tableStyleId>
              </a:tblPr>
              <a:tblGrid>
                <a:gridCol w="1970075">
                  <a:extLst>
                    <a:ext uri="{9D8B030D-6E8A-4147-A177-3AD203B41FA5}">
                      <a16:colId xmlns:a16="http://schemas.microsoft.com/office/drawing/2014/main" val="4027618093"/>
                    </a:ext>
                  </a:extLst>
                </a:gridCol>
                <a:gridCol w="1970075">
                  <a:extLst>
                    <a:ext uri="{9D8B030D-6E8A-4147-A177-3AD203B41FA5}">
                      <a16:colId xmlns:a16="http://schemas.microsoft.com/office/drawing/2014/main" val="3816996101"/>
                    </a:ext>
                  </a:extLst>
                </a:gridCol>
              </a:tblGrid>
              <a:tr h="319355">
                <a:tc>
                  <a:txBody>
                    <a:bodyPr/>
                    <a:lstStyle/>
                    <a:p>
                      <a:pPr algn="ctr"/>
                      <a:r>
                        <a:rPr kumimoji="1" lang="ja-JP" altLang="en-US" sz="1100" dirty="0">
                          <a:solidFill>
                            <a:schemeClr val="tx1"/>
                          </a:solidFill>
                          <a:latin typeface="ＭＳ ゴシック" panose="020B0609070205080204" pitchFamily="49" charset="-128"/>
                          <a:ea typeface="ＭＳ ゴシック" panose="020B0609070205080204" pitchFamily="49" charset="-128"/>
                        </a:rPr>
                        <a:t>制度名</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ＭＳ ゴシック" panose="020B0609070205080204" pitchFamily="49" charset="-128"/>
                          <a:ea typeface="ＭＳ ゴシック" panose="020B0609070205080204" pitchFamily="49" charset="-128"/>
                        </a:rPr>
                        <a:t>記入年月日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6135182"/>
                  </a:ext>
                </a:extLst>
              </a:tr>
              <a:tr h="319355">
                <a:tc>
                  <a:txBody>
                    <a:bodyPr/>
                    <a:lstStyle/>
                    <a:p>
                      <a:pPr algn="ctr"/>
                      <a:r>
                        <a:rPr kumimoji="1" lang="ja-JP" altLang="en-US" sz="1100" dirty="0">
                          <a:solidFill>
                            <a:schemeClr val="tx1"/>
                          </a:solidFill>
                        </a:rPr>
                        <a:t>肉用子牛生産者補給金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31809544"/>
                  </a:ext>
                </a:extLst>
              </a:tr>
              <a:tr h="319355">
                <a:tc>
                  <a:txBody>
                    <a:bodyPr/>
                    <a:lstStyle/>
                    <a:p>
                      <a:pPr algn="ctr"/>
                      <a:r>
                        <a:rPr kumimoji="1" lang="ja-JP" altLang="en-US" sz="1100" b="1" dirty="0">
                          <a:solidFill>
                            <a:schemeClr val="tx1"/>
                          </a:solidFill>
                          <a:latin typeface="ＭＳ ゴシック" panose="020B0609070205080204" pitchFamily="49" charset="-128"/>
                          <a:ea typeface="ＭＳ ゴシック" panose="020B0609070205080204" pitchFamily="49" charset="-128"/>
                        </a:rPr>
                        <a:t>農場名</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b="1" dirty="0">
                          <a:solidFill>
                            <a:schemeClr val="tx1"/>
                          </a:solidFill>
                          <a:latin typeface="ＭＳ ゴシック" panose="020B0609070205080204" pitchFamily="49" charset="-128"/>
                          <a:ea typeface="ＭＳ ゴシック" panose="020B0609070205080204" pitchFamily="49" charset="-128"/>
                        </a:rPr>
                        <a:t>記入者　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7485080"/>
                  </a:ext>
                </a:extLst>
              </a:tr>
              <a:tr h="319355">
                <a:tc>
                  <a:txBody>
                    <a:bodyPr/>
                    <a:lstStyle/>
                    <a:p>
                      <a:pPr algn="ctr"/>
                      <a:endParaRPr kumimoji="1" lang="ja-JP"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78070997"/>
                  </a:ext>
                </a:extLst>
              </a:tr>
            </a:tbl>
          </a:graphicData>
        </a:graphic>
      </p:graphicFrame>
    </p:spTree>
    <p:extLst>
      <p:ext uri="{BB962C8B-B14F-4D97-AF65-F5344CB8AC3E}">
        <p14:creationId xmlns:p14="http://schemas.microsoft.com/office/powerpoint/2010/main" val="1669350522"/>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57735C7232397A4ABBDE97E0386E18BF" ma:contentTypeVersion="14" ma:contentTypeDescription="新しいドキュメントを作成します。" ma:contentTypeScope="" ma:versionID="301fcc0811c9db0e34ab42a9a1b1c19c">
  <xsd:schema xmlns:xsd="http://www.w3.org/2001/XMLSchema" xmlns:xs="http://www.w3.org/2001/XMLSchema" xmlns:p="http://schemas.microsoft.com/office/2006/metadata/properties" xmlns:ns2="04051ca4-4174-4f5a-b4bf-c8092c177d67" xmlns:ns3="85ec59af-1a16-40a0-b163-384e34c79a5c" targetNamespace="http://schemas.microsoft.com/office/2006/metadata/properties" ma:root="true" ma:fieldsID="0bef75572bdcaec0e21233bc664eb74a" ns2:_="" ns3:_="">
    <xsd:import namespace="04051ca4-4174-4f5a-b4bf-c8092c177d67"/>
    <xsd:import namespace="85ec59af-1a16-40a0-b163-384e34c79a5c"/>
    <xsd:element name="properties">
      <xsd:complexType>
        <xsd:sequence>
          <xsd:element name="documentManagement">
            <xsd:complexType>
              <xsd:all>
                <xsd:element ref="ns2:_x4f5c__x6210__x65e5__x6642_" minOccurs="0"/>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051ca4-4174-4f5a-b4bf-c8092c177d67" elementFormDefault="qualified">
    <xsd:import namespace="http://schemas.microsoft.com/office/2006/documentManagement/types"/>
    <xsd:import namespace="http://schemas.microsoft.com/office/infopath/2007/PartnerControls"/>
    <xsd:element name="_x4f5c__x6210__x65e5__x6642_" ma:index="8" nillable="true" ma:displayName="作成日時" ma:default="" ma:description="" ma:format="DateTime" ma:internalName="_x4f5c__x6210__x65e5__x6642_">
      <xsd:simpleType>
        <xsd:restriction base="dms:DateTim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Location" ma:index="20" nillable="true" ma:displayName="Location" ma:description="" ma:indexed="true"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5ec59af-1a16-40a0-b163-384e34c79a5c"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0bbfafdc-4e56-4ce0-ad74-318e1f96fb20}" ma:internalName="TaxCatchAll" ma:showField="CatchAllData" ma:web="85ec59af-1a16-40a0-b163-384e34c79a5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5ec59af-1a16-40a0-b163-384e34c79a5c" xsi:nil="true"/>
    <_x4f5c__x6210__x65e5__x6642_ xmlns="04051ca4-4174-4f5a-b4bf-c8092c177d67" xsi:nil="true"/>
    <lcf76f155ced4ddcb4097134ff3c332f xmlns="04051ca4-4174-4f5a-b4bf-c8092c177d67">
      <Terms xmlns="http://schemas.microsoft.com/office/infopath/2007/PartnerControls"/>
    </lcf76f155ced4ddcb4097134ff3c332f>
    <MediaLengthInSeconds xmlns="04051ca4-4174-4f5a-b4bf-c8092c177d67" xsi:nil="true"/>
  </documentManagement>
</p:properties>
</file>

<file path=customXml/itemProps1.xml><?xml version="1.0" encoding="utf-8"?>
<ds:datastoreItem xmlns:ds="http://schemas.openxmlformats.org/officeDocument/2006/customXml" ds:itemID="{A82C6590-EC57-4941-912B-59028F1A25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051ca4-4174-4f5a-b4bf-c8092c177d67"/>
    <ds:schemaRef ds:uri="85ec59af-1a16-40a0-b163-384e34c79a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0A28211-5C75-459C-96EF-5E708A7D4093}">
  <ds:schemaRefs>
    <ds:schemaRef ds:uri="http://schemas.microsoft.com/sharepoint/v3/contenttype/forms"/>
  </ds:schemaRefs>
</ds:datastoreItem>
</file>

<file path=customXml/itemProps3.xml><?xml version="1.0" encoding="utf-8"?>
<ds:datastoreItem xmlns:ds="http://schemas.openxmlformats.org/officeDocument/2006/customXml" ds:itemID="{88B7C2A7-38FF-433F-972F-B0D0DCFF91B9}">
  <ds:schemaRefs>
    <ds:schemaRef ds:uri="http://schemas.microsoft.com/office/2006/metadata/properties"/>
    <ds:schemaRef ds:uri="http://purl.org/dc/elements/1.1/"/>
    <ds:schemaRef ds:uri="85ec59af-1a16-40a0-b163-384e34c79a5c"/>
    <ds:schemaRef ds:uri="04051ca4-4174-4f5a-b4bf-c8092c177d67"/>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92</TotalTime>
  <Words>470</Words>
  <Application>Microsoft Office PowerPoint</Application>
  <PresentationFormat>A4 210 x 297 mm</PresentationFormat>
  <Paragraphs>88</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ＭＳ ゴシック</vt:lpstr>
      <vt:lpstr>ＭＳ 明朝</vt:lpstr>
      <vt:lpstr>メイリオ</vt:lpstr>
      <vt:lpstr>游ゴシック</vt:lpstr>
      <vt:lpstr>Arial</vt:lpstr>
      <vt:lpstr>Calibri</vt:lpstr>
      <vt:lpstr>Calibri Light</vt:lpstr>
      <vt:lpstr>2_Office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表谷 拓郎(HYOTANI Takuro)</dc:creator>
  <cp:lastModifiedBy>水野 つかさ(MIZUNO Tsukasa)</cp:lastModifiedBy>
  <cp:revision>9</cp:revision>
  <cp:lastPrinted>2024-10-24T07:16:56Z</cp:lastPrinted>
  <dcterms:created xsi:type="dcterms:W3CDTF">2023-04-07T00:51:12Z</dcterms:created>
  <dcterms:modified xsi:type="dcterms:W3CDTF">2024-12-11T04:31:46Z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0x01010057735C7232397A4ABBDE97E0386E18BF</vt:lpwstr>
  </property>
  <property fmtid="{D5CDD505-2E9C-101B-9397-08002B2CF9AE}" pid="3" name="MediaServiceImageTags">
    <vt:lpwstr/>
  </property>
  <property fmtid="{D5CDD505-2E9C-101B-9397-08002B2CF9AE}" pid="4" name="Order">
    <vt:r8>13624100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